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5" d="100"/>
          <a:sy n="75" d="100"/>
        </p:scale>
        <p:origin x="67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BD70D7F-98F4-4777-810B-F5324D845D08}" type="datetimeFigureOut">
              <a:rPr lang="en-GB" smtClean="0"/>
              <a:t>01/06/2020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B71667-74E1-4C6B-9E1F-46C96BA68666}" type="slidenum">
              <a:rPr lang="en-GB" smtClean="0"/>
              <a:t>‹#›</a:t>
            </a:fld>
            <a:endParaRPr lang="en-GB"/>
          </a:p>
        </p:txBody>
      </p:sp>
    </p:spTree>
    <p:extLst>
      <p:ext uri="{BB962C8B-B14F-4D97-AF65-F5344CB8AC3E}">
        <p14:creationId xmlns:p14="http://schemas.microsoft.com/office/powerpoint/2010/main" val="842643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BD70D7F-98F4-4777-810B-F5324D845D08}" type="datetimeFigureOut">
              <a:rPr lang="en-GB" smtClean="0"/>
              <a:t>01/06/2020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B71667-74E1-4C6B-9E1F-46C96BA68666}" type="slidenum">
              <a:rPr lang="en-GB" smtClean="0"/>
              <a:t>‹#›</a:t>
            </a:fld>
            <a:endParaRPr lang="en-GB"/>
          </a:p>
        </p:txBody>
      </p:sp>
    </p:spTree>
    <p:extLst>
      <p:ext uri="{BB962C8B-B14F-4D97-AF65-F5344CB8AC3E}">
        <p14:creationId xmlns:p14="http://schemas.microsoft.com/office/powerpoint/2010/main" val="4144685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BD70D7F-98F4-4777-810B-F5324D845D08}" type="datetimeFigureOut">
              <a:rPr lang="en-GB" smtClean="0"/>
              <a:t>01/06/2020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B71667-74E1-4C6B-9E1F-46C96BA68666}" type="slidenum">
              <a:rPr lang="en-GB" smtClean="0"/>
              <a:t>‹#›</a:t>
            </a:fld>
            <a:endParaRPr lang="en-GB"/>
          </a:p>
        </p:txBody>
      </p:sp>
    </p:spTree>
    <p:extLst>
      <p:ext uri="{BB962C8B-B14F-4D97-AF65-F5344CB8AC3E}">
        <p14:creationId xmlns:p14="http://schemas.microsoft.com/office/powerpoint/2010/main" val="137502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BD70D7F-98F4-4777-810B-F5324D845D08}" type="datetimeFigureOut">
              <a:rPr lang="en-GB" smtClean="0"/>
              <a:t>01/06/2020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B71667-74E1-4C6B-9E1F-46C96BA68666}" type="slidenum">
              <a:rPr lang="en-GB" smtClean="0"/>
              <a:t>‹#›</a:t>
            </a:fld>
            <a:endParaRPr lang="en-GB"/>
          </a:p>
        </p:txBody>
      </p:sp>
    </p:spTree>
    <p:extLst>
      <p:ext uri="{BB962C8B-B14F-4D97-AF65-F5344CB8AC3E}">
        <p14:creationId xmlns:p14="http://schemas.microsoft.com/office/powerpoint/2010/main" val="491081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BD70D7F-98F4-4777-810B-F5324D845D08}" type="datetimeFigureOut">
              <a:rPr lang="en-GB" smtClean="0"/>
              <a:t>01/06/2020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B71667-74E1-4C6B-9E1F-46C96BA68666}" type="slidenum">
              <a:rPr lang="en-GB" smtClean="0"/>
              <a:t>‹#›</a:t>
            </a:fld>
            <a:endParaRPr lang="en-GB"/>
          </a:p>
        </p:txBody>
      </p:sp>
    </p:spTree>
    <p:extLst>
      <p:ext uri="{BB962C8B-B14F-4D97-AF65-F5344CB8AC3E}">
        <p14:creationId xmlns:p14="http://schemas.microsoft.com/office/powerpoint/2010/main" val="2930564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BD70D7F-98F4-4777-810B-F5324D845D08}" type="datetimeFigureOut">
              <a:rPr lang="en-GB" smtClean="0"/>
              <a:t>01/06/2020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AB71667-74E1-4C6B-9E1F-46C96BA68666}" type="slidenum">
              <a:rPr lang="en-GB" smtClean="0"/>
              <a:t>‹#›</a:t>
            </a:fld>
            <a:endParaRPr lang="en-GB"/>
          </a:p>
        </p:txBody>
      </p:sp>
    </p:spTree>
    <p:extLst>
      <p:ext uri="{BB962C8B-B14F-4D97-AF65-F5344CB8AC3E}">
        <p14:creationId xmlns:p14="http://schemas.microsoft.com/office/powerpoint/2010/main" val="3615855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BD70D7F-98F4-4777-810B-F5324D845D08}" type="datetimeFigureOut">
              <a:rPr lang="en-GB" smtClean="0"/>
              <a:t>01/06/2020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AB71667-74E1-4C6B-9E1F-46C96BA68666}" type="slidenum">
              <a:rPr lang="en-GB" smtClean="0"/>
              <a:t>‹#›</a:t>
            </a:fld>
            <a:endParaRPr lang="en-GB"/>
          </a:p>
        </p:txBody>
      </p:sp>
    </p:spTree>
    <p:extLst>
      <p:ext uri="{BB962C8B-B14F-4D97-AF65-F5344CB8AC3E}">
        <p14:creationId xmlns:p14="http://schemas.microsoft.com/office/powerpoint/2010/main" val="1523521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BD70D7F-98F4-4777-810B-F5324D845D08}" type="datetimeFigureOut">
              <a:rPr lang="en-GB" smtClean="0"/>
              <a:t>01/06/2020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AB71667-74E1-4C6B-9E1F-46C96BA68666}" type="slidenum">
              <a:rPr lang="en-GB" smtClean="0"/>
              <a:t>‹#›</a:t>
            </a:fld>
            <a:endParaRPr lang="en-GB"/>
          </a:p>
        </p:txBody>
      </p:sp>
    </p:spTree>
    <p:extLst>
      <p:ext uri="{BB962C8B-B14F-4D97-AF65-F5344CB8AC3E}">
        <p14:creationId xmlns:p14="http://schemas.microsoft.com/office/powerpoint/2010/main" val="2078349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D70D7F-98F4-4777-810B-F5324D845D08}" type="datetimeFigureOut">
              <a:rPr lang="en-GB" smtClean="0"/>
              <a:t>01/06/2020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AB71667-74E1-4C6B-9E1F-46C96BA68666}" type="slidenum">
              <a:rPr lang="en-GB" smtClean="0"/>
              <a:t>‹#›</a:t>
            </a:fld>
            <a:endParaRPr lang="en-GB"/>
          </a:p>
        </p:txBody>
      </p:sp>
    </p:spTree>
    <p:extLst>
      <p:ext uri="{BB962C8B-B14F-4D97-AF65-F5344CB8AC3E}">
        <p14:creationId xmlns:p14="http://schemas.microsoft.com/office/powerpoint/2010/main" val="2634449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D70D7F-98F4-4777-810B-F5324D845D08}" type="datetimeFigureOut">
              <a:rPr lang="en-GB" smtClean="0"/>
              <a:t>01/06/2020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AB71667-74E1-4C6B-9E1F-46C96BA68666}" type="slidenum">
              <a:rPr lang="en-GB" smtClean="0"/>
              <a:t>‹#›</a:t>
            </a:fld>
            <a:endParaRPr lang="en-GB"/>
          </a:p>
        </p:txBody>
      </p:sp>
    </p:spTree>
    <p:extLst>
      <p:ext uri="{BB962C8B-B14F-4D97-AF65-F5344CB8AC3E}">
        <p14:creationId xmlns:p14="http://schemas.microsoft.com/office/powerpoint/2010/main" val="1001970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D70D7F-98F4-4777-810B-F5324D845D08}" type="datetimeFigureOut">
              <a:rPr lang="en-GB" smtClean="0"/>
              <a:t>01/06/2020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AB71667-74E1-4C6B-9E1F-46C96BA68666}" type="slidenum">
              <a:rPr lang="en-GB" smtClean="0"/>
              <a:t>‹#›</a:t>
            </a:fld>
            <a:endParaRPr lang="en-GB"/>
          </a:p>
        </p:txBody>
      </p:sp>
    </p:spTree>
    <p:extLst>
      <p:ext uri="{BB962C8B-B14F-4D97-AF65-F5344CB8AC3E}">
        <p14:creationId xmlns:p14="http://schemas.microsoft.com/office/powerpoint/2010/main" val="2543124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D70D7F-98F4-4777-810B-F5324D845D08}" type="datetimeFigureOut">
              <a:rPr lang="en-GB" smtClean="0"/>
              <a:t>01/06/2020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B71667-74E1-4C6B-9E1F-46C96BA68666}" type="slidenum">
              <a:rPr lang="en-GB" smtClean="0"/>
              <a:t>‹#›</a:t>
            </a:fld>
            <a:endParaRPr lang="en-GB"/>
          </a:p>
        </p:txBody>
      </p:sp>
    </p:spTree>
    <p:extLst>
      <p:ext uri="{BB962C8B-B14F-4D97-AF65-F5344CB8AC3E}">
        <p14:creationId xmlns:p14="http://schemas.microsoft.com/office/powerpoint/2010/main" val="1165155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0023" y="1075709"/>
            <a:ext cx="9365673" cy="4578641"/>
          </a:xfrm>
        </p:spPr>
        <p:txBody>
          <a:bodyPr anchor="t" anchorCtr="0">
            <a:normAutofit/>
          </a:bodyPr>
          <a:lstStyle/>
          <a:p>
            <a:r>
              <a:rPr lang="en-GB" b="1" dirty="0"/>
              <a:t>PERMIT OT DIG</a:t>
            </a:r>
            <a:br>
              <a:rPr lang="en-GB" b="1" dirty="0"/>
            </a:br>
            <a:br>
              <a:rPr lang="en-GB" b="1" dirty="0"/>
            </a:br>
            <a:r>
              <a:rPr lang="en-GB" b="1" dirty="0"/>
              <a:t>A FEW SIMPLE STEPS TO PUT THINGS RIGHT</a:t>
            </a:r>
          </a:p>
        </p:txBody>
      </p:sp>
    </p:spTree>
    <p:extLst>
      <p:ext uri="{BB962C8B-B14F-4D97-AF65-F5344CB8AC3E}">
        <p14:creationId xmlns:p14="http://schemas.microsoft.com/office/powerpoint/2010/main" val="1577672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0023" y="1075709"/>
            <a:ext cx="9365673" cy="4578641"/>
          </a:xfrm>
        </p:spPr>
        <p:txBody>
          <a:bodyPr anchor="t" anchorCtr="0">
            <a:normAutofit/>
          </a:bodyPr>
          <a:lstStyle/>
          <a:p>
            <a:pPr algn="l"/>
            <a:r>
              <a:rPr lang="en-GB" b="1" dirty="0"/>
              <a:t>1. DEVELOP BAM NUTTALL PAS 128 SPECIFICATION</a:t>
            </a:r>
            <a:br>
              <a:rPr lang="en-GB" b="1" dirty="0"/>
            </a:br>
            <a:br>
              <a:rPr lang="en-GB" b="1" dirty="0"/>
            </a:br>
            <a:r>
              <a:rPr lang="en-GB" sz="2400" b="1" dirty="0"/>
              <a:t>CONTRACTOR / CLIENT SHOULD DICTATE WHAT AND HOW. WE SHOULD HAVE ONE TEMPLATE OF HOW WE DO THINGS.</a:t>
            </a:r>
            <a:br>
              <a:rPr lang="en-GB" sz="2400" b="1" dirty="0"/>
            </a:br>
            <a:br>
              <a:rPr lang="en-GB" sz="2400" b="1" dirty="0"/>
            </a:br>
            <a:r>
              <a:rPr lang="en-GB" sz="2400" b="1" dirty="0"/>
              <a:t>CONTRACTOR / CLIENT SHOULD HAVE THE EXPERTISE ON WHAT BAM NEEDS AND NOT WHAT WE ARE TOLD WE NEED.</a:t>
            </a:r>
            <a:endParaRPr lang="en-GB" b="1" dirty="0"/>
          </a:p>
        </p:txBody>
      </p:sp>
    </p:spTree>
    <p:extLst>
      <p:ext uri="{BB962C8B-B14F-4D97-AF65-F5344CB8AC3E}">
        <p14:creationId xmlns:p14="http://schemas.microsoft.com/office/powerpoint/2010/main" val="1455923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0023" y="1075709"/>
            <a:ext cx="9365673" cy="5334422"/>
          </a:xfrm>
        </p:spPr>
        <p:txBody>
          <a:bodyPr anchor="t" anchorCtr="0">
            <a:normAutofit/>
          </a:bodyPr>
          <a:lstStyle/>
          <a:p>
            <a:pPr algn="l"/>
            <a:r>
              <a:rPr lang="en-GB" b="1" dirty="0"/>
              <a:t>2. SELECTION AND AWARDING CONTRACTS</a:t>
            </a:r>
            <a:br>
              <a:rPr lang="en-GB" b="1" dirty="0"/>
            </a:br>
            <a:br>
              <a:rPr lang="en-GB" b="1" dirty="0"/>
            </a:br>
            <a:r>
              <a:rPr lang="en-GB" sz="2400" b="1" dirty="0"/>
              <a:t>ONCE THE SPECIFICATION IS AGREED AND IN PLACE CONTRACTOR / CLIENT SHOULD HAVE A PRE-APPROVED SPECIALISTS PROVIDING PRODUCT 100% IN LINE WITH THE WHAT IS ASKED FROM A SUBCONTRACTOR. CONTRACTOR / CLIENT SHOULD ALSO BE DOING REVIEWS OF COMPETENCE OF WHAT IS PROMISED BY A SPECIALIST.</a:t>
            </a:r>
            <a:br>
              <a:rPr lang="en-GB" sz="2400" b="1" dirty="0"/>
            </a:br>
            <a:br>
              <a:rPr lang="en-GB" sz="2400" b="1" dirty="0"/>
            </a:br>
            <a:r>
              <a:rPr lang="en-GB" sz="2400" b="1" dirty="0"/>
              <a:t>THINGS TO ASK FOR: INDUSTRIAL GPR UNIT, OS SURVEY AT 10M INTERVALS, PAS128 LABELLING IN CAD</a:t>
            </a:r>
            <a:endParaRPr lang="en-GB" b="1" dirty="0"/>
          </a:p>
        </p:txBody>
      </p:sp>
    </p:spTree>
    <p:extLst>
      <p:ext uri="{BB962C8B-B14F-4D97-AF65-F5344CB8AC3E}">
        <p14:creationId xmlns:p14="http://schemas.microsoft.com/office/powerpoint/2010/main" val="1751290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0023" y="1075709"/>
            <a:ext cx="9644744" cy="5334422"/>
          </a:xfrm>
        </p:spPr>
        <p:txBody>
          <a:bodyPr anchor="t" anchorCtr="0">
            <a:normAutofit fontScale="90000"/>
          </a:bodyPr>
          <a:lstStyle/>
          <a:p>
            <a:pPr algn="l"/>
            <a:r>
              <a:rPr lang="en-GB" b="1" dirty="0"/>
              <a:t>3. DEVELOP A PAS128 PACK IN LINE WITH CONTRACTOR / CLIENT SPECIFICATION</a:t>
            </a:r>
            <a:br>
              <a:rPr lang="en-GB" b="1" dirty="0"/>
            </a:br>
            <a:br>
              <a:rPr lang="en-GB" b="1" dirty="0"/>
            </a:br>
            <a:r>
              <a:rPr lang="en-GB" sz="2400" b="1" dirty="0"/>
              <a:t>WE NEED TO HAVE A SINGLE TEMPLATE READY FRO DOWNLOAD PACK.</a:t>
            </a:r>
            <a:br>
              <a:rPr lang="en-GB" sz="2400" b="1" dirty="0"/>
            </a:br>
            <a:br>
              <a:rPr lang="en-GB" sz="2400" b="1" dirty="0"/>
            </a:br>
            <a:r>
              <a:rPr lang="en-GB" sz="2400" b="1" dirty="0"/>
              <a:t>ONE STRUCTURE FOR HE ENTIRE COMPANY.</a:t>
            </a:r>
            <a:br>
              <a:rPr lang="en-GB" sz="2400" b="1" dirty="0"/>
            </a:br>
            <a:br>
              <a:rPr lang="en-GB" sz="2400" b="1" dirty="0"/>
            </a:br>
            <a:r>
              <a:rPr lang="en-GB" sz="2400" b="1" dirty="0"/>
              <a:t>WE NEED TO STOP REINVENTING THE WHEEL.</a:t>
            </a:r>
            <a:br>
              <a:rPr lang="en-GB" sz="2400" b="1" dirty="0"/>
            </a:br>
            <a:br>
              <a:rPr lang="en-GB" sz="2400" b="1" dirty="0"/>
            </a:br>
            <a:r>
              <a:rPr lang="en-GB" sz="2400" b="1" dirty="0"/>
              <a:t>ONE PACKAGE – WHEREVER YOU GO YOU WILL SEE THE SAME.</a:t>
            </a:r>
            <a:endParaRPr lang="en-GB" b="1" dirty="0"/>
          </a:p>
        </p:txBody>
      </p:sp>
    </p:spTree>
    <p:extLst>
      <p:ext uri="{BB962C8B-B14F-4D97-AF65-F5344CB8AC3E}">
        <p14:creationId xmlns:p14="http://schemas.microsoft.com/office/powerpoint/2010/main" val="2096077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0023" y="1075709"/>
            <a:ext cx="9700728" cy="5334422"/>
          </a:xfrm>
        </p:spPr>
        <p:txBody>
          <a:bodyPr anchor="t" anchorCtr="0">
            <a:normAutofit/>
          </a:bodyPr>
          <a:lstStyle/>
          <a:p>
            <a:pPr algn="l"/>
            <a:r>
              <a:rPr lang="en-GB" b="1" dirty="0"/>
              <a:t>4. INVESTMENT IN EQUIPMENT</a:t>
            </a:r>
            <a:br>
              <a:rPr lang="en-GB" b="1" dirty="0"/>
            </a:br>
            <a:br>
              <a:rPr lang="en-GB" b="1" dirty="0"/>
            </a:br>
            <a:r>
              <a:rPr lang="en-GB" sz="2400" b="1" dirty="0"/>
              <a:t>ONLY RD8100 SERIES SHOULD BE INVESTED IN. THERE ARE FUNCTION ONLY RD8100 CAN DO.</a:t>
            </a:r>
            <a:br>
              <a:rPr lang="en-GB" sz="2400" b="1" dirty="0"/>
            </a:br>
            <a:br>
              <a:rPr lang="en-GB" sz="2400" b="1" dirty="0"/>
            </a:br>
            <a:r>
              <a:rPr lang="en-GB" sz="2400" b="1" dirty="0"/>
              <a:t>GPR UNITS SHOULD BE AVAILABLE ON EVERY JOB WITHOUT QUESTIONING THE NEED OR A COST.</a:t>
            </a:r>
            <a:br>
              <a:rPr lang="en-GB" sz="2400" b="1" dirty="0"/>
            </a:br>
            <a:br>
              <a:rPr lang="en-GB" sz="2400" b="1" dirty="0"/>
            </a:br>
            <a:r>
              <a:rPr lang="en-GB" sz="2400" b="1" dirty="0"/>
              <a:t>OTHER MISCELLANEOUS ITEMS SHOULD BE AT EVERY SITE DISPOSAL – LIFTING KEYS, </a:t>
            </a:r>
            <a:r>
              <a:rPr lang="en-GB" sz="2400" b="1" dirty="0" err="1"/>
              <a:t>SONDE</a:t>
            </a:r>
            <a:r>
              <a:rPr lang="en-GB" sz="2400" b="1" dirty="0"/>
              <a:t> AND REEL, </a:t>
            </a:r>
            <a:endParaRPr lang="en-GB" b="1" dirty="0"/>
          </a:p>
        </p:txBody>
      </p:sp>
    </p:spTree>
    <p:extLst>
      <p:ext uri="{BB962C8B-B14F-4D97-AF65-F5344CB8AC3E}">
        <p14:creationId xmlns:p14="http://schemas.microsoft.com/office/powerpoint/2010/main" val="2759691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0023" y="1075709"/>
            <a:ext cx="9700728" cy="5334422"/>
          </a:xfrm>
        </p:spPr>
        <p:txBody>
          <a:bodyPr anchor="t" anchorCtr="0">
            <a:normAutofit/>
          </a:bodyPr>
          <a:lstStyle/>
          <a:p>
            <a:pPr algn="l"/>
            <a:r>
              <a:rPr lang="en-GB" b="1" dirty="0"/>
              <a:t>5. INVESTMENT IN TRAINING</a:t>
            </a:r>
            <a:br>
              <a:rPr lang="en-GB" b="1" dirty="0"/>
            </a:br>
            <a:br>
              <a:rPr lang="en-GB" b="1" dirty="0"/>
            </a:br>
            <a:r>
              <a:rPr lang="en-GB" sz="2400" b="1" dirty="0"/>
              <a:t>GOLD STANDARD AS A MINIMUM – CSCS GOLD CARD FOR ALL THOSE INVOLVED IN PTD AND LOCATING.</a:t>
            </a:r>
            <a:br>
              <a:rPr lang="en-GB" sz="2400" b="1" dirty="0"/>
            </a:br>
            <a:br>
              <a:rPr lang="en-GB" sz="2400" b="1" dirty="0"/>
            </a:br>
            <a:r>
              <a:rPr lang="en-GB" sz="2400" b="1" dirty="0"/>
              <a:t>BLACK CSCS FOR ALL UTILITY CO-ORDINATORS.</a:t>
            </a:r>
            <a:br>
              <a:rPr lang="en-GB" sz="2400" b="1" dirty="0"/>
            </a:br>
            <a:br>
              <a:rPr lang="en-GB" sz="2400" b="1" dirty="0"/>
            </a:br>
            <a:r>
              <a:rPr lang="en-GB" sz="2400" b="1" dirty="0"/>
              <a:t>AUTOCAD FOR ALL – NO CAD SKILL NO INVOLVEMENT IN THE PROCESS.</a:t>
            </a:r>
            <a:br>
              <a:rPr lang="en-GB" sz="2400" b="1" dirty="0"/>
            </a:br>
            <a:br>
              <a:rPr lang="en-GB" sz="2400" b="1" dirty="0"/>
            </a:br>
            <a:r>
              <a:rPr lang="en-GB" sz="2400" b="1" dirty="0"/>
              <a:t>INTERNAL ASSESSMENT AND TWO YEAR SKILL REVIEW.</a:t>
            </a:r>
            <a:br>
              <a:rPr lang="en-GB" sz="2400" b="1" dirty="0"/>
            </a:br>
            <a:endParaRPr lang="en-GB" b="1" dirty="0"/>
          </a:p>
        </p:txBody>
      </p:sp>
    </p:spTree>
    <p:extLst>
      <p:ext uri="{BB962C8B-B14F-4D97-AF65-F5344CB8AC3E}">
        <p14:creationId xmlns:p14="http://schemas.microsoft.com/office/powerpoint/2010/main" val="2947320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0023" y="1075709"/>
            <a:ext cx="9700728" cy="5334422"/>
          </a:xfrm>
        </p:spPr>
        <p:txBody>
          <a:bodyPr anchor="t" anchorCtr="0">
            <a:normAutofit/>
          </a:bodyPr>
          <a:lstStyle/>
          <a:p>
            <a:pPr algn="l"/>
            <a:r>
              <a:rPr lang="en-GB" b="1" dirty="0"/>
              <a:t>6. BESPOKE PAS128 PTD</a:t>
            </a:r>
            <a:br>
              <a:rPr lang="en-GB" b="1" dirty="0"/>
            </a:br>
            <a:br>
              <a:rPr lang="en-GB" b="1" dirty="0"/>
            </a:br>
            <a:r>
              <a:rPr lang="en-GB" sz="2400" b="1" dirty="0"/>
              <a:t>PAS128 PTD TEMPLATE HAS BEEN RUN FOR OVER 15 YEARS IN NSW BY HE AND NR WITH GREAT SUCCESS. </a:t>
            </a:r>
            <a:br>
              <a:rPr lang="en-GB" sz="2400" b="1" dirty="0"/>
            </a:br>
            <a:br>
              <a:rPr lang="en-GB" sz="2400" b="1" dirty="0"/>
            </a:br>
            <a:r>
              <a:rPr lang="en-GB" sz="2400" b="1" dirty="0"/>
              <a:t>TWO PAIR OF EYES ARE ALWAYS BETTER THAN ONE.</a:t>
            </a:r>
            <a:br>
              <a:rPr lang="en-GB" sz="2400" b="1" dirty="0"/>
            </a:br>
            <a:br>
              <a:rPr lang="en-GB" sz="2400" b="1" dirty="0"/>
            </a:br>
            <a:r>
              <a:rPr lang="en-GB" sz="2400" b="1" dirty="0"/>
              <a:t>THE MORE SOPHISTICATED TOOLS THE EASIER THE WORK BECOMES.</a:t>
            </a:r>
            <a:br>
              <a:rPr lang="en-GB" sz="2400" b="1" dirty="0"/>
            </a:br>
            <a:br>
              <a:rPr lang="en-GB" sz="2400" b="1" dirty="0"/>
            </a:br>
            <a:r>
              <a:rPr lang="en-GB" sz="2400" b="1" dirty="0"/>
              <a:t>DOCUMENTING IS THE KEY. ESPECIALLY WHEN SOMETHING GOES WRONG.</a:t>
            </a:r>
            <a:br>
              <a:rPr lang="en-GB" sz="2400" b="1" dirty="0"/>
            </a:br>
            <a:endParaRPr lang="en-GB" b="1" dirty="0"/>
          </a:p>
        </p:txBody>
      </p:sp>
    </p:spTree>
    <p:extLst>
      <p:ext uri="{BB962C8B-B14F-4D97-AF65-F5344CB8AC3E}">
        <p14:creationId xmlns:p14="http://schemas.microsoft.com/office/powerpoint/2010/main" val="35292212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388</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PERMIT OT DIG  A FEW SIMPLE STEPS TO PUT THINGS RIGHT</vt:lpstr>
      <vt:lpstr>1. DEVELOP BAM NUTTALL PAS 128 SPECIFICATION  CONTRACTOR / CLIENT SHOULD DICTATE WHAT AND HOW. WE SHOULD HAVE ONE TEMPLATE OF HOW WE DO THINGS.  CONTRACTOR / CLIENT SHOULD HAVE THE EXPERTISE ON WHAT BAM NEEDS AND NOT WHAT WE ARE TOLD WE NEED.</vt:lpstr>
      <vt:lpstr>2. SELECTION AND AWARDING CONTRACTS  ONCE THE SPECIFICATION IS AGREED AND IN PLACE CONTRACTOR / CLIENT SHOULD HAVE A PRE-APPROVED SPECIALISTS PROVIDING PRODUCT 100% IN LINE WITH THE WHAT IS ASKED FROM A SUBCONTRACTOR. CONTRACTOR / CLIENT SHOULD ALSO BE DOING REVIEWS OF COMPETENCE OF WHAT IS PROMISED BY A SPECIALIST.  THINGS TO ASK FOR: INDUSTRIAL GPR UNIT, OS SURVEY AT 10M INTERVALS, PAS128 LABELLING IN CAD</vt:lpstr>
      <vt:lpstr>3. DEVELOP A PAS128 PACK IN LINE WITH CONTRACTOR / CLIENT SPECIFICATION  WE NEED TO HAVE A SINGLE TEMPLATE READY FRO DOWNLOAD PACK.  ONE STRUCTURE FOR HE ENTIRE COMPANY.  WE NEED TO STOP REINVENTING THE WHEEL.  ONE PACKAGE – WHEREVER YOU GO YOU WILL SEE THE SAME.</vt:lpstr>
      <vt:lpstr>4. INVESTMENT IN EQUIPMENT  ONLY RD8100 SERIES SHOULD BE INVESTED IN. THERE ARE FUNCTION ONLY RD8100 CAN DO.  GPR UNITS SHOULD BE AVAILABLE ON EVERY JOB WITHOUT QUESTIONING THE NEED OR A COST.  OTHER MISCELLANEOUS ITEMS SHOULD BE AT EVERY SITE DISPOSAL – LIFTING KEYS, SONDE AND REEL, </vt:lpstr>
      <vt:lpstr>5. INVESTMENT IN TRAINING  GOLD STANDARD AS A MINIMUM – CSCS GOLD CARD FOR ALL THOSE INVOLVED IN PTD AND LOCATING.  BLACK CSCS FOR ALL UTILITY CO-ORDINATORS.  AUTOCAD FOR ALL – NO CAD SKILL NO INVOLVEMENT IN THE PROCESS.  INTERNAL ASSESSMENT AND TWO YEAR SKILL REVIEW. </vt:lpstr>
      <vt:lpstr>6. BESPOKE PAS128 PTD  PAS128 PTD TEMPLATE HAS BEEN RUN FOR OVER 15 YEARS IN NSW BY HE AND NR WITH GREAT SUCCESS.   TWO PAIR OF EYES ARE ALWAYS BETTER THAN ONE.  THE MORE SOPHISTICATED TOOLS THE EASIER THE WORK BECOMES.  DOCUMENTING IS THE KEY. ESPECIALLY WHEN SOMETHING GOES WRONG. </vt:lpstr>
    </vt:vector>
  </TitlesOfParts>
  <Company>BAM Nuttall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Piotrowski, Arthur</dc:creator>
  <cp:lastModifiedBy>Arthur Piotrowski</cp:lastModifiedBy>
  <cp:revision>9</cp:revision>
  <dcterms:created xsi:type="dcterms:W3CDTF">2019-12-11T11:38:36Z</dcterms:created>
  <dcterms:modified xsi:type="dcterms:W3CDTF">2020-06-01T09:35:18Z</dcterms:modified>
</cp:coreProperties>
</file>